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4" r:id="rId6"/>
    <p:sldId id="260" r:id="rId7"/>
    <p:sldId id="263" r:id="rId8"/>
    <p:sldId id="261" r:id="rId9"/>
    <p:sldId id="257"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yako%20Kondo\Dropbox\&#38609;&#21407;&#31295;\&#26481;&#27915;&#32076;&#28168;2021&#24180;\&#12467;&#12500;&#12540;lt01-a9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yako%20Kondo\Dropbox\&#38609;&#21407;&#31295;\&#12381;&#12398;&#20182;&#28168;\&#37329;&#34701;&#12472;&#12515;&#12540;&#12490;&#12523;\lt03-02%20&#12398;&#12467;&#12500;&#12540;.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大卒求人倍率</c:v>
                </c:pt>
              </c:strCache>
            </c:strRef>
          </c:tx>
          <c:spPr>
            <a:ln w="28575" cap="rnd">
              <a:solidFill>
                <a:schemeClr val="accent1"/>
              </a:solidFill>
              <a:round/>
            </a:ln>
            <a:effectLst/>
          </c:spPr>
          <c:marker>
            <c:symbol val="none"/>
          </c:marker>
          <c:cat>
            <c:numRef>
              <c:f>Sheet1!$B$1:$V$1</c:f>
              <c:numCache>
                <c:formatCode>General</c:formatCode>
                <c:ptCount val="21"/>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numCache>
            </c:numRef>
          </c:cat>
          <c:val>
            <c:numRef>
              <c:f>Sheet1!$B$2:$V$2</c:f>
              <c:numCache>
                <c:formatCode>General</c:formatCode>
                <c:ptCount val="21"/>
                <c:pt idx="0">
                  <c:v>1.33</c:v>
                </c:pt>
                <c:pt idx="1">
                  <c:v>1.3</c:v>
                </c:pt>
                <c:pt idx="2">
                  <c:v>1.35</c:v>
                </c:pt>
                <c:pt idx="3">
                  <c:v>1.37</c:v>
                </c:pt>
                <c:pt idx="4">
                  <c:v>1.6</c:v>
                </c:pt>
                <c:pt idx="5">
                  <c:v>1.89</c:v>
                </c:pt>
                <c:pt idx="6">
                  <c:v>2.14</c:v>
                </c:pt>
                <c:pt idx="7">
                  <c:v>2.14</c:v>
                </c:pt>
                <c:pt idx="8">
                  <c:v>1.62</c:v>
                </c:pt>
                <c:pt idx="9">
                  <c:v>1.28</c:v>
                </c:pt>
                <c:pt idx="10">
                  <c:v>1.23</c:v>
                </c:pt>
                <c:pt idx="11">
                  <c:v>1.27</c:v>
                </c:pt>
                <c:pt idx="12">
                  <c:v>1.28</c:v>
                </c:pt>
                <c:pt idx="13">
                  <c:v>1.61</c:v>
                </c:pt>
                <c:pt idx="14">
                  <c:v>1.73</c:v>
                </c:pt>
                <c:pt idx="15">
                  <c:v>1.74</c:v>
                </c:pt>
                <c:pt idx="16">
                  <c:v>1.78</c:v>
                </c:pt>
                <c:pt idx="17">
                  <c:v>1.88</c:v>
                </c:pt>
                <c:pt idx="18">
                  <c:v>1.83</c:v>
                </c:pt>
                <c:pt idx="19">
                  <c:v>1.53</c:v>
                </c:pt>
                <c:pt idx="20">
                  <c:v>1.5</c:v>
                </c:pt>
              </c:numCache>
            </c:numRef>
          </c:val>
          <c:smooth val="0"/>
          <c:extLst>
            <c:ext xmlns:c16="http://schemas.microsoft.com/office/drawing/2014/chart" uri="{C3380CC4-5D6E-409C-BE32-E72D297353CC}">
              <c16:uniqueId val="{00000000-E5C3-490E-89B4-FC975445A820}"/>
            </c:ext>
          </c:extLst>
        </c:ser>
        <c:ser>
          <c:idx val="1"/>
          <c:order val="1"/>
          <c:tx>
            <c:strRef>
              <c:f>Sheet1!$A$3</c:f>
              <c:strCache>
                <c:ptCount val="1"/>
                <c:pt idx="0">
                  <c:v>高校新卒者のハローワーク求人に係る求人倍率</c:v>
                </c:pt>
              </c:strCache>
            </c:strRef>
          </c:tx>
          <c:spPr>
            <a:ln w="28575" cap="rnd">
              <a:solidFill>
                <a:schemeClr val="accent2"/>
              </a:solidFill>
              <a:round/>
            </a:ln>
            <a:effectLst/>
          </c:spPr>
          <c:marker>
            <c:symbol val="none"/>
          </c:marker>
          <c:cat>
            <c:numRef>
              <c:f>Sheet1!$B$1:$V$1</c:f>
              <c:numCache>
                <c:formatCode>General</c:formatCode>
                <c:ptCount val="21"/>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numCache>
            </c:numRef>
          </c:cat>
          <c:val>
            <c:numRef>
              <c:f>Sheet1!$B$3:$V$3</c:f>
              <c:numCache>
                <c:formatCode>General</c:formatCode>
                <c:ptCount val="21"/>
                <c:pt idx="0">
                  <c:v>0.61</c:v>
                </c:pt>
                <c:pt idx="1">
                  <c:v>0.5</c:v>
                </c:pt>
                <c:pt idx="2">
                  <c:v>0.53</c:v>
                </c:pt>
                <c:pt idx="3">
                  <c:v>0.69</c:v>
                </c:pt>
                <c:pt idx="4">
                  <c:v>0.9</c:v>
                </c:pt>
                <c:pt idx="5">
                  <c:v>1.1399999999999999</c:v>
                </c:pt>
                <c:pt idx="6">
                  <c:v>1.29</c:v>
                </c:pt>
                <c:pt idx="7">
                  <c:v>1.31</c:v>
                </c:pt>
                <c:pt idx="8">
                  <c:v>0.71</c:v>
                </c:pt>
                <c:pt idx="9">
                  <c:v>0.67</c:v>
                </c:pt>
                <c:pt idx="10">
                  <c:v>0.68</c:v>
                </c:pt>
                <c:pt idx="11">
                  <c:v>0.75</c:v>
                </c:pt>
                <c:pt idx="12">
                  <c:v>0.93</c:v>
                </c:pt>
                <c:pt idx="13">
                  <c:v>1.28</c:v>
                </c:pt>
                <c:pt idx="14">
                  <c:v>1.54</c:v>
                </c:pt>
                <c:pt idx="15">
                  <c:v>1.75</c:v>
                </c:pt>
                <c:pt idx="16">
                  <c:v>2.08</c:v>
                </c:pt>
                <c:pt idx="17">
                  <c:v>2.37</c:v>
                </c:pt>
                <c:pt idx="18">
                  <c:v>2.52</c:v>
                </c:pt>
                <c:pt idx="19">
                  <c:v>2.08</c:v>
                </c:pt>
              </c:numCache>
            </c:numRef>
          </c:val>
          <c:smooth val="0"/>
          <c:extLst>
            <c:ext xmlns:c16="http://schemas.microsoft.com/office/drawing/2014/chart" uri="{C3380CC4-5D6E-409C-BE32-E72D297353CC}">
              <c16:uniqueId val="{00000001-E5C3-490E-89B4-FC975445A820}"/>
            </c:ext>
          </c:extLst>
        </c:ser>
        <c:dLbls>
          <c:showLegendKey val="0"/>
          <c:showVal val="0"/>
          <c:showCatName val="0"/>
          <c:showSerName val="0"/>
          <c:showPercent val="0"/>
          <c:showBubbleSize val="0"/>
        </c:dLbls>
        <c:smooth val="0"/>
        <c:axId val="1102695936"/>
        <c:axId val="1102683872"/>
      </c:lineChart>
      <c:catAx>
        <c:axId val="110269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102683872"/>
        <c:crosses val="autoZero"/>
        <c:auto val="1"/>
        <c:lblAlgn val="ctr"/>
        <c:lblOffset val="100"/>
        <c:noMultiLvlLbl val="0"/>
      </c:catAx>
      <c:valAx>
        <c:axId val="1102683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102695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ja-JP" altLang="en-US" sz="2800" dirty="0"/>
              <a:t>完全失業率の推移</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Sheet1!$C$3</c:f>
              <c:strCache>
                <c:ptCount val="1"/>
                <c:pt idx="0">
                  <c:v>15～24</c:v>
                </c:pt>
              </c:strCache>
            </c:strRef>
          </c:tx>
          <c:spPr>
            <a:ln w="28575" cap="rnd">
              <a:solidFill>
                <a:schemeClr val="accent1"/>
              </a:solidFill>
              <a:round/>
            </a:ln>
            <a:effectLst/>
          </c:spPr>
          <c:marker>
            <c:symbol val="none"/>
          </c:marker>
          <c:cat>
            <c:strRef>
              <c:f>Sheet1!$B$4:$B$43</c:f>
              <c:strCache>
                <c:ptCount val="40"/>
                <c:pt idx="0">
                  <c:v>2018年1月</c:v>
                </c:pt>
                <c:pt idx="1">
                  <c:v>2月</c:v>
                </c:pt>
                <c:pt idx="2">
                  <c:v>3月</c:v>
                </c:pt>
                <c:pt idx="3">
                  <c:v>4月</c:v>
                </c:pt>
                <c:pt idx="4">
                  <c:v>5月</c:v>
                </c:pt>
                <c:pt idx="5">
                  <c:v>6月</c:v>
                </c:pt>
                <c:pt idx="6">
                  <c:v>7月</c:v>
                </c:pt>
                <c:pt idx="7">
                  <c:v>8月</c:v>
                </c:pt>
                <c:pt idx="8">
                  <c:v>9月</c:v>
                </c:pt>
                <c:pt idx="9">
                  <c:v>10月</c:v>
                </c:pt>
                <c:pt idx="10">
                  <c:v>11月</c:v>
                </c:pt>
                <c:pt idx="11">
                  <c:v>12月</c:v>
                </c:pt>
                <c:pt idx="12">
                  <c:v>2019年1月</c:v>
                </c:pt>
                <c:pt idx="13">
                  <c:v>2月</c:v>
                </c:pt>
                <c:pt idx="14">
                  <c:v>3月</c:v>
                </c:pt>
                <c:pt idx="15">
                  <c:v>4月</c:v>
                </c:pt>
                <c:pt idx="16">
                  <c:v>5月</c:v>
                </c:pt>
                <c:pt idx="17">
                  <c:v>6月</c:v>
                </c:pt>
                <c:pt idx="18">
                  <c:v>7月</c:v>
                </c:pt>
                <c:pt idx="19">
                  <c:v>8月</c:v>
                </c:pt>
                <c:pt idx="20">
                  <c:v>9月</c:v>
                </c:pt>
                <c:pt idx="21">
                  <c:v>10月</c:v>
                </c:pt>
                <c:pt idx="22">
                  <c:v>11月</c:v>
                </c:pt>
                <c:pt idx="23">
                  <c:v>12月</c:v>
                </c:pt>
                <c:pt idx="24">
                  <c:v>2020年1月</c:v>
                </c:pt>
                <c:pt idx="25">
                  <c:v>2月</c:v>
                </c:pt>
                <c:pt idx="26">
                  <c:v>3月</c:v>
                </c:pt>
                <c:pt idx="27">
                  <c:v>4月</c:v>
                </c:pt>
                <c:pt idx="28">
                  <c:v>5月</c:v>
                </c:pt>
                <c:pt idx="29">
                  <c:v>6月</c:v>
                </c:pt>
                <c:pt idx="30">
                  <c:v>7月</c:v>
                </c:pt>
                <c:pt idx="31">
                  <c:v>8月</c:v>
                </c:pt>
                <c:pt idx="32">
                  <c:v>9月</c:v>
                </c:pt>
                <c:pt idx="33">
                  <c:v>10月</c:v>
                </c:pt>
                <c:pt idx="34">
                  <c:v>11月</c:v>
                </c:pt>
                <c:pt idx="35">
                  <c:v>12月</c:v>
                </c:pt>
                <c:pt idx="36">
                  <c:v>2021年1月</c:v>
                </c:pt>
                <c:pt idx="37">
                  <c:v>2月</c:v>
                </c:pt>
                <c:pt idx="38">
                  <c:v>3月</c:v>
                </c:pt>
                <c:pt idx="39">
                  <c:v>4月</c:v>
                </c:pt>
              </c:strCache>
            </c:strRef>
          </c:cat>
          <c:val>
            <c:numRef>
              <c:f>Sheet1!$C$4:$C$43</c:f>
              <c:numCache>
                <c:formatCode>0.0_);[Red]\(0.0\)</c:formatCode>
                <c:ptCount val="40"/>
                <c:pt idx="0">
                  <c:v>3.8</c:v>
                </c:pt>
                <c:pt idx="1">
                  <c:v>4.2</c:v>
                </c:pt>
                <c:pt idx="2">
                  <c:v>4</c:v>
                </c:pt>
                <c:pt idx="3">
                  <c:v>3.6</c:v>
                </c:pt>
                <c:pt idx="4">
                  <c:v>3.4</c:v>
                </c:pt>
                <c:pt idx="5">
                  <c:v>3.9</c:v>
                </c:pt>
                <c:pt idx="6">
                  <c:v>3.8</c:v>
                </c:pt>
                <c:pt idx="7">
                  <c:v>3.8</c:v>
                </c:pt>
                <c:pt idx="8">
                  <c:v>3.2</c:v>
                </c:pt>
                <c:pt idx="9">
                  <c:v>3.1</c:v>
                </c:pt>
                <c:pt idx="10">
                  <c:v>3.5</c:v>
                </c:pt>
                <c:pt idx="11">
                  <c:v>3.5</c:v>
                </c:pt>
                <c:pt idx="12">
                  <c:v>3.6</c:v>
                </c:pt>
                <c:pt idx="13">
                  <c:v>3.5</c:v>
                </c:pt>
                <c:pt idx="14">
                  <c:v>3.7</c:v>
                </c:pt>
                <c:pt idx="15">
                  <c:v>3.6</c:v>
                </c:pt>
                <c:pt idx="16">
                  <c:v>3.6</c:v>
                </c:pt>
                <c:pt idx="17">
                  <c:v>3.8</c:v>
                </c:pt>
                <c:pt idx="18">
                  <c:v>3.4</c:v>
                </c:pt>
                <c:pt idx="19">
                  <c:v>3.7</c:v>
                </c:pt>
                <c:pt idx="20">
                  <c:v>4.5999999999999996</c:v>
                </c:pt>
                <c:pt idx="21">
                  <c:v>4.5999999999999996</c:v>
                </c:pt>
                <c:pt idx="22">
                  <c:v>3.9</c:v>
                </c:pt>
                <c:pt idx="23">
                  <c:v>3.3</c:v>
                </c:pt>
                <c:pt idx="24">
                  <c:v>3.8</c:v>
                </c:pt>
                <c:pt idx="25">
                  <c:v>4.2</c:v>
                </c:pt>
                <c:pt idx="26">
                  <c:v>3.9</c:v>
                </c:pt>
                <c:pt idx="27">
                  <c:v>4.8</c:v>
                </c:pt>
                <c:pt idx="28">
                  <c:v>4.9000000000000004</c:v>
                </c:pt>
                <c:pt idx="29">
                  <c:v>4.0999999999999996</c:v>
                </c:pt>
                <c:pt idx="30">
                  <c:v>4.9000000000000004</c:v>
                </c:pt>
                <c:pt idx="31">
                  <c:v>4.5999999999999996</c:v>
                </c:pt>
                <c:pt idx="32">
                  <c:v>4.3</c:v>
                </c:pt>
                <c:pt idx="33">
                  <c:v>4.8</c:v>
                </c:pt>
                <c:pt idx="34">
                  <c:v>4.9000000000000004</c:v>
                </c:pt>
                <c:pt idx="35">
                  <c:v>5.3</c:v>
                </c:pt>
                <c:pt idx="36">
                  <c:v>5.8</c:v>
                </c:pt>
                <c:pt idx="37">
                  <c:v>4.9000000000000004</c:v>
                </c:pt>
                <c:pt idx="38">
                  <c:v>4.8</c:v>
                </c:pt>
                <c:pt idx="39">
                  <c:v>4.3</c:v>
                </c:pt>
              </c:numCache>
            </c:numRef>
          </c:val>
          <c:smooth val="0"/>
          <c:extLst>
            <c:ext xmlns:c16="http://schemas.microsoft.com/office/drawing/2014/chart" uri="{C3380CC4-5D6E-409C-BE32-E72D297353CC}">
              <c16:uniqueId val="{00000000-BB1D-4B35-8679-1E9C44E127A7}"/>
            </c:ext>
          </c:extLst>
        </c:ser>
        <c:ser>
          <c:idx val="1"/>
          <c:order val="1"/>
          <c:tx>
            <c:strRef>
              <c:f>Sheet1!$D$3</c:f>
              <c:strCache>
                <c:ptCount val="1"/>
                <c:pt idx="0">
                  <c:v>25～34</c:v>
                </c:pt>
              </c:strCache>
            </c:strRef>
          </c:tx>
          <c:spPr>
            <a:ln w="28575" cap="rnd">
              <a:solidFill>
                <a:schemeClr val="accent2"/>
              </a:solidFill>
              <a:round/>
            </a:ln>
            <a:effectLst/>
          </c:spPr>
          <c:marker>
            <c:symbol val="none"/>
          </c:marker>
          <c:cat>
            <c:strRef>
              <c:f>Sheet1!$B$4:$B$43</c:f>
              <c:strCache>
                <c:ptCount val="40"/>
                <c:pt idx="0">
                  <c:v>2018年1月</c:v>
                </c:pt>
                <c:pt idx="1">
                  <c:v>2月</c:v>
                </c:pt>
                <c:pt idx="2">
                  <c:v>3月</c:v>
                </c:pt>
                <c:pt idx="3">
                  <c:v>4月</c:v>
                </c:pt>
                <c:pt idx="4">
                  <c:v>5月</c:v>
                </c:pt>
                <c:pt idx="5">
                  <c:v>6月</c:v>
                </c:pt>
                <c:pt idx="6">
                  <c:v>7月</c:v>
                </c:pt>
                <c:pt idx="7">
                  <c:v>8月</c:v>
                </c:pt>
                <c:pt idx="8">
                  <c:v>9月</c:v>
                </c:pt>
                <c:pt idx="9">
                  <c:v>10月</c:v>
                </c:pt>
                <c:pt idx="10">
                  <c:v>11月</c:v>
                </c:pt>
                <c:pt idx="11">
                  <c:v>12月</c:v>
                </c:pt>
                <c:pt idx="12">
                  <c:v>2019年1月</c:v>
                </c:pt>
                <c:pt idx="13">
                  <c:v>2月</c:v>
                </c:pt>
                <c:pt idx="14">
                  <c:v>3月</c:v>
                </c:pt>
                <c:pt idx="15">
                  <c:v>4月</c:v>
                </c:pt>
                <c:pt idx="16">
                  <c:v>5月</c:v>
                </c:pt>
                <c:pt idx="17">
                  <c:v>6月</c:v>
                </c:pt>
                <c:pt idx="18">
                  <c:v>7月</c:v>
                </c:pt>
                <c:pt idx="19">
                  <c:v>8月</c:v>
                </c:pt>
                <c:pt idx="20">
                  <c:v>9月</c:v>
                </c:pt>
                <c:pt idx="21">
                  <c:v>10月</c:v>
                </c:pt>
                <c:pt idx="22">
                  <c:v>11月</c:v>
                </c:pt>
                <c:pt idx="23">
                  <c:v>12月</c:v>
                </c:pt>
                <c:pt idx="24">
                  <c:v>2020年1月</c:v>
                </c:pt>
                <c:pt idx="25">
                  <c:v>2月</c:v>
                </c:pt>
                <c:pt idx="26">
                  <c:v>3月</c:v>
                </c:pt>
                <c:pt idx="27">
                  <c:v>4月</c:v>
                </c:pt>
                <c:pt idx="28">
                  <c:v>5月</c:v>
                </c:pt>
                <c:pt idx="29">
                  <c:v>6月</c:v>
                </c:pt>
                <c:pt idx="30">
                  <c:v>7月</c:v>
                </c:pt>
                <c:pt idx="31">
                  <c:v>8月</c:v>
                </c:pt>
                <c:pt idx="32">
                  <c:v>9月</c:v>
                </c:pt>
                <c:pt idx="33">
                  <c:v>10月</c:v>
                </c:pt>
                <c:pt idx="34">
                  <c:v>11月</c:v>
                </c:pt>
                <c:pt idx="35">
                  <c:v>12月</c:v>
                </c:pt>
                <c:pt idx="36">
                  <c:v>2021年1月</c:v>
                </c:pt>
                <c:pt idx="37">
                  <c:v>2月</c:v>
                </c:pt>
                <c:pt idx="38">
                  <c:v>3月</c:v>
                </c:pt>
                <c:pt idx="39">
                  <c:v>4月</c:v>
                </c:pt>
              </c:strCache>
            </c:strRef>
          </c:cat>
          <c:val>
            <c:numRef>
              <c:f>Sheet1!$D$4:$D$43</c:f>
              <c:numCache>
                <c:formatCode>0.0_);[Red]\(0.0\)</c:formatCode>
                <c:ptCount val="40"/>
                <c:pt idx="0">
                  <c:v>3.5</c:v>
                </c:pt>
                <c:pt idx="1">
                  <c:v>3.4</c:v>
                </c:pt>
                <c:pt idx="2">
                  <c:v>3.7</c:v>
                </c:pt>
                <c:pt idx="3">
                  <c:v>3.4</c:v>
                </c:pt>
                <c:pt idx="4">
                  <c:v>2.9</c:v>
                </c:pt>
                <c:pt idx="5">
                  <c:v>3.5</c:v>
                </c:pt>
                <c:pt idx="6">
                  <c:v>3.5</c:v>
                </c:pt>
                <c:pt idx="7">
                  <c:v>3.3</c:v>
                </c:pt>
                <c:pt idx="8">
                  <c:v>3.2</c:v>
                </c:pt>
                <c:pt idx="9">
                  <c:v>3.2</c:v>
                </c:pt>
                <c:pt idx="10">
                  <c:v>3.6</c:v>
                </c:pt>
                <c:pt idx="11">
                  <c:v>3.4</c:v>
                </c:pt>
                <c:pt idx="12">
                  <c:v>3.4</c:v>
                </c:pt>
                <c:pt idx="13">
                  <c:v>3.3</c:v>
                </c:pt>
                <c:pt idx="14">
                  <c:v>3.6</c:v>
                </c:pt>
                <c:pt idx="15">
                  <c:v>3.3</c:v>
                </c:pt>
                <c:pt idx="16">
                  <c:v>3.4</c:v>
                </c:pt>
                <c:pt idx="17">
                  <c:v>3.2</c:v>
                </c:pt>
                <c:pt idx="18">
                  <c:v>2.9</c:v>
                </c:pt>
                <c:pt idx="19">
                  <c:v>2.9</c:v>
                </c:pt>
                <c:pt idx="20">
                  <c:v>3.2</c:v>
                </c:pt>
                <c:pt idx="21">
                  <c:v>3.3</c:v>
                </c:pt>
                <c:pt idx="22">
                  <c:v>3.1</c:v>
                </c:pt>
                <c:pt idx="23">
                  <c:v>3.2</c:v>
                </c:pt>
                <c:pt idx="24">
                  <c:v>3.5</c:v>
                </c:pt>
                <c:pt idx="25">
                  <c:v>3.5</c:v>
                </c:pt>
                <c:pt idx="26">
                  <c:v>3.4</c:v>
                </c:pt>
                <c:pt idx="27">
                  <c:v>3.7</c:v>
                </c:pt>
                <c:pt idx="28">
                  <c:v>3.9</c:v>
                </c:pt>
                <c:pt idx="29">
                  <c:v>4</c:v>
                </c:pt>
                <c:pt idx="30">
                  <c:v>3.9</c:v>
                </c:pt>
                <c:pt idx="31">
                  <c:v>4.4000000000000004</c:v>
                </c:pt>
                <c:pt idx="32">
                  <c:v>4.7</c:v>
                </c:pt>
                <c:pt idx="33">
                  <c:v>4.5999999999999996</c:v>
                </c:pt>
                <c:pt idx="34">
                  <c:v>3.9</c:v>
                </c:pt>
                <c:pt idx="35">
                  <c:v>4.3</c:v>
                </c:pt>
                <c:pt idx="36">
                  <c:v>3.9</c:v>
                </c:pt>
                <c:pt idx="37">
                  <c:v>4</c:v>
                </c:pt>
                <c:pt idx="38">
                  <c:v>3.4</c:v>
                </c:pt>
                <c:pt idx="39">
                  <c:v>4</c:v>
                </c:pt>
              </c:numCache>
            </c:numRef>
          </c:val>
          <c:smooth val="0"/>
          <c:extLst>
            <c:ext xmlns:c16="http://schemas.microsoft.com/office/drawing/2014/chart" uri="{C3380CC4-5D6E-409C-BE32-E72D297353CC}">
              <c16:uniqueId val="{00000001-BB1D-4B35-8679-1E9C44E127A7}"/>
            </c:ext>
          </c:extLst>
        </c:ser>
        <c:dLbls>
          <c:showLegendKey val="0"/>
          <c:showVal val="0"/>
          <c:showCatName val="0"/>
          <c:showSerName val="0"/>
          <c:showPercent val="0"/>
          <c:showBubbleSize val="0"/>
        </c:dLbls>
        <c:smooth val="0"/>
        <c:axId val="1846208000"/>
        <c:axId val="1846208416"/>
      </c:lineChart>
      <c:catAx>
        <c:axId val="1846208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1846208416"/>
        <c:crosses val="autoZero"/>
        <c:auto val="1"/>
        <c:lblAlgn val="ctr"/>
        <c:lblOffset val="100"/>
        <c:noMultiLvlLbl val="0"/>
      </c:catAx>
      <c:valAx>
        <c:axId val="1846208416"/>
        <c:scaling>
          <c:orientation val="minMax"/>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1846208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Sheet2!$H$5</c:f>
              <c:strCache>
                <c:ptCount val="1"/>
                <c:pt idx="0">
                  <c:v>20-29歳の労働力人口</c:v>
                </c:pt>
              </c:strCache>
            </c:strRef>
          </c:tx>
          <c:spPr>
            <a:ln w="28575" cap="rnd">
              <a:solidFill>
                <a:schemeClr val="accent1"/>
              </a:solidFill>
              <a:round/>
            </a:ln>
            <a:effectLst/>
          </c:spPr>
          <c:marker>
            <c:symbol val="none"/>
          </c:marker>
          <c:cat>
            <c:numRef>
              <c:f>Sheet2!$G$6:$G$41</c:f>
              <c:numCache>
                <c:formatCode>General</c:formatCode>
                <c:ptCount val="36"/>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numCache>
            </c:numRef>
          </c:cat>
          <c:val>
            <c:numRef>
              <c:f>Sheet2!$H$6:$H$41</c:f>
              <c:numCache>
                <c:formatCode>0</c:formatCode>
                <c:ptCount val="36"/>
                <c:pt idx="0">
                  <c:v>1170</c:v>
                </c:pt>
                <c:pt idx="1">
                  <c:v>1177</c:v>
                </c:pt>
                <c:pt idx="2">
                  <c:v>1197</c:v>
                </c:pt>
                <c:pt idx="3">
                  <c:v>1224</c:v>
                </c:pt>
                <c:pt idx="4">
                  <c:v>1254</c:v>
                </c:pt>
                <c:pt idx="5">
                  <c:v>1294</c:v>
                </c:pt>
                <c:pt idx="6">
                  <c:v>1341</c:v>
                </c:pt>
                <c:pt idx="7">
                  <c:v>1373</c:v>
                </c:pt>
                <c:pt idx="8">
                  <c:v>1409</c:v>
                </c:pt>
                <c:pt idx="9">
                  <c:v>1440</c:v>
                </c:pt>
                <c:pt idx="10">
                  <c:v>1457</c:v>
                </c:pt>
                <c:pt idx="11">
                  <c:v>1495</c:v>
                </c:pt>
                <c:pt idx="12">
                  <c:v>1494</c:v>
                </c:pt>
                <c:pt idx="13">
                  <c:v>1490</c:v>
                </c:pt>
                <c:pt idx="14">
                  <c:v>1470</c:v>
                </c:pt>
                <c:pt idx="15">
                  <c:v>1456</c:v>
                </c:pt>
                <c:pt idx="16">
                  <c:v>1426</c:v>
                </c:pt>
                <c:pt idx="17">
                  <c:v>1363</c:v>
                </c:pt>
                <c:pt idx="18">
                  <c:v>1323</c:v>
                </c:pt>
                <c:pt idx="19">
                  <c:v>1278</c:v>
                </c:pt>
                <c:pt idx="20">
                  <c:v>1247</c:v>
                </c:pt>
                <c:pt idx="21">
                  <c:v>1220</c:v>
                </c:pt>
                <c:pt idx="22">
                  <c:v>1169</c:v>
                </c:pt>
                <c:pt idx="23">
                  <c:v>1141</c:v>
                </c:pt>
                <c:pt idx="24">
                  <c:v>1115</c:v>
                </c:pt>
                <c:pt idx="25">
                  <c:v>1085</c:v>
                </c:pt>
                <c:pt idx="26">
                  <c:v>1058</c:v>
                </c:pt>
                <c:pt idx="27">
                  <c:v>1033</c:v>
                </c:pt>
                <c:pt idx="28">
                  <c:v>1021</c:v>
                </c:pt>
                <c:pt idx="29">
                  <c:v>1003</c:v>
                </c:pt>
                <c:pt idx="30">
                  <c:v>987</c:v>
                </c:pt>
                <c:pt idx="31">
                  <c:v>999</c:v>
                </c:pt>
                <c:pt idx="32">
                  <c:v>999</c:v>
                </c:pt>
                <c:pt idx="33">
                  <c:v>1024</c:v>
                </c:pt>
                <c:pt idx="34">
                  <c:v>1038</c:v>
                </c:pt>
                <c:pt idx="35">
                  <c:v>1047</c:v>
                </c:pt>
              </c:numCache>
            </c:numRef>
          </c:val>
          <c:smooth val="0"/>
          <c:extLst>
            <c:ext xmlns:c16="http://schemas.microsoft.com/office/drawing/2014/chart" uri="{C3380CC4-5D6E-409C-BE32-E72D297353CC}">
              <c16:uniqueId val="{00000000-C429-4DBD-815E-56DDC4F24B3E}"/>
            </c:ext>
          </c:extLst>
        </c:ser>
        <c:dLbls>
          <c:showLegendKey val="0"/>
          <c:showVal val="0"/>
          <c:showCatName val="0"/>
          <c:showSerName val="0"/>
          <c:showPercent val="0"/>
          <c:showBubbleSize val="0"/>
        </c:dLbls>
        <c:smooth val="0"/>
        <c:axId val="1740464000"/>
        <c:axId val="1740461920"/>
      </c:lineChart>
      <c:catAx>
        <c:axId val="174046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740461920"/>
        <c:crosses val="autoZero"/>
        <c:auto val="1"/>
        <c:lblAlgn val="ctr"/>
        <c:lblOffset val="100"/>
        <c:noMultiLvlLbl val="0"/>
      </c:catAx>
      <c:valAx>
        <c:axId val="1740461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740464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687CB6-A8FF-4E5C-ADC3-34D8E8705BB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3D6000B-3402-462D-B925-F355C128C4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AE75C78-11EC-4BFE-9705-37770271288E}"/>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5" name="フッター プレースホルダー 4">
            <a:extLst>
              <a:ext uri="{FF2B5EF4-FFF2-40B4-BE49-F238E27FC236}">
                <a16:creationId xmlns:a16="http://schemas.microsoft.com/office/drawing/2014/main" id="{684F9135-F4AB-4AC5-8497-4F081342FA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BD6841-240E-48C0-A00B-F5329D51BDE2}"/>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1405492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A3A580-81FA-44D4-87DB-6F04C32D2C0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A0CDD89-E995-44F5-9096-66197082C06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6CFE17-3347-4249-A83D-F8F90DAB090B}"/>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5" name="フッター プレースホルダー 4">
            <a:extLst>
              <a:ext uri="{FF2B5EF4-FFF2-40B4-BE49-F238E27FC236}">
                <a16:creationId xmlns:a16="http://schemas.microsoft.com/office/drawing/2014/main" id="{584A66F7-B34F-4CC6-8496-EA21702989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8700E6-109A-4A5C-A337-1B543DE7A65D}"/>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74637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E4C547A-D456-44D0-9024-797E697D6BE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EACF7F5-CC87-4BEF-BAEC-24E2578FF1D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44FC16-0604-454F-9230-EC46DC6E1ECA}"/>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5" name="フッター プレースホルダー 4">
            <a:extLst>
              <a:ext uri="{FF2B5EF4-FFF2-40B4-BE49-F238E27FC236}">
                <a16:creationId xmlns:a16="http://schemas.microsoft.com/office/drawing/2014/main" id="{E869B0F6-3406-4C5A-8071-AE05658577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726D1E-80F3-4CBC-B770-0D460C91F356}"/>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221678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1B71B0-4D14-47D7-9617-3CDC0DD002B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7DAD8F6-3046-47ED-A6A1-B1BA8FCF0CE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D1B6653-1435-45AA-8200-C0A8B2EB58A5}"/>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5" name="フッター プレースホルダー 4">
            <a:extLst>
              <a:ext uri="{FF2B5EF4-FFF2-40B4-BE49-F238E27FC236}">
                <a16:creationId xmlns:a16="http://schemas.microsoft.com/office/drawing/2014/main" id="{60ACBF15-6144-4C56-8331-222E374758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530461-BD57-4328-A2DF-7572E5E42C0A}"/>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402595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289AFE-FA7D-4D88-B87F-6976AC87DCF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4F75019-FA03-4676-9AA6-974ABF508F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465F852-BDFF-4313-954C-4255B5AFC47A}"/>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5" name="フッター プレースホルダー 4">
            <a:extLst>
              <a:ext uri="{FF2B5EF4-FFF2-40B4-BE49-F238E27FC236}">
                <a16:creationId xmlns:a16="http://schemas.microsoft.com/office/drawing/2014/main" id="{24F7BCCF-8C08-4418-91F4-C75D0B2136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EBA37E-2355-4125-A300-8553BDAF1560}"/>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562500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2963C9-4302-4B4E-B1A7-4DF429A946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6309338-35B9-4454-BFD6-4DE855A85B6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6DB42CE-0855-40E5-9B05-7D4CCE3F571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2B54379-A722-474B-823E-B29814F8A1B2}"/>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6" name="フッター プレースホルダー 5">
            <a:extLst>
              <a:ext uri="{FF2B5EF4-FFF2-40B4-BE49-F238E27FC236}">
                <a16:creationId xmlns:a16="http://schemas.microsoft.com/office/drawing/2014/main" id="{096ED7C1-D44D-4577-8F0C-D81A0C4D24C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363F0F-E6E2-4AC9-B42A-11710CFC93CD}"/>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247683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966218-772D-47E4-B0A6-5093E8FBC44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FD0924F-32D7-431E-814F-7B4777F942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9DC9E92-89C0-47B0-9929-7CA46F92DF4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2000A6E-2173-4619-87E1-EA817FAEF3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89EDA89-C43B-48BC-BB4B-A6BE7AA97AE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3379655-77AC-4CFC-A5FD-1769DDA71BC6}"/>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8" name="フッター プレースホルダー 7">
            <a:extLst>
              <a:ext uri="{FF2B5EF4-FFF2-40B4-BE49-F238E27FC236}">
                <a16:creationId xmlns:a16="http://schemas.microsoft.com/office/drawing/2014/main" id="{94D625CA-D643-4F41-8B07-0FA2AC0D105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03F0D56-5D6D-4258-8D62-93F368292467}"/>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18273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3730D1-C631-4AA3-AF82-513963675A7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8268D34-986F-4B4F-8BB7-691F191215BF}"/>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4" name="フッター プレースホルダー 3">
            <a:extLst>
              <a:ext uri="{FF2B5EF4-FFF2-40B4-BE49-F238E27FC236}">
                <a16:creationId xmlns:a16="http://schemas.microsoft.com/office/drawing/2014/main" id="{18116FA4-7628-486D-AFC8-3604F013462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F0561DD-3161-44C0-84F8-AA203C1613CD}"/>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118068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AF93369-14E7-4E3B-88CD-E9514D12D9D0}"/>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3" name="フッター プレースホルダー 2">
            <a:extLst>
              <a:ext uri="{FF2B5EF4-FFF2-40B4-BE49-F238E27FC236}">
                <a16:creationId xmlns:a16="http://schemas.microsoft.com/office/drawing/2014/main" id="{D3CDE2B3-4787-4B9C-89C4-77C0632B6A5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DC911BB-F177-4641-AF10-C16B693BD9F3}"/>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114215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8DECFC-966E-4C34-9ACD-BD6E983478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15D4D8C-6EE3-4D01-A259-040ED7B441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CC4805E-6856-4D46-A35C-C53328E73C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925A49B-48DB-44D1-886C-D8E139C9B689}"/>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6" name="フッター プレースホルダー 5">
            <a:extLst>
              <a:ext uri="{FF2B5EF4-FFF2-40B4-BE49-F238E27FC236}">
                <a16:creationId xmlns:a16="http://schemas.microsoft.com/office/drawing/2014/main" id="{E5866B59-323E-4306-9C65-0D140B22359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936219B-2AE4-4947-8E58-5741B870D4EE}"/>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1927689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B7F552-18BD-44BA-9C7F-89058FDF6E7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68F1001-CEE3-46C3-9E0C-A96101A35A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660C8F9-F79C-44F5-80B3-8A74BC833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51A503D-3B5D-4737-80E7-E0FECC51AB0F}"/>
              </a:ext>
            </a:extLst>
          </p:cNvPr>
          <p:cNvSpPr>
            <a:spLocks noGrp="1"/>
          </p:cNvSpPr>
          <p:nvPr>
            <p:ph type="dt" sz="half" idx="10"/>
          </p:nvPr>
        </p:nvSpPr>
        <p:spPr/>
        <p:txBody>
          <a:bodyPr/>
          <a:lstStyle/>
          <a:p>
            <a:fld id="{65B6FB57-8268-43D8-AF84-4D441CD4BB11}" type="datetimeFigureOut">
              <a:rPr kumimoji="1" lang="ja-JP" altLang="en-US" smtClean="0"/>
              <a:t>2021/9/7</a:t>
            </a:fld>
            <a:endParaRPr kumimoji="1" lang="ja-JP" altLang="en-US"/>
          </a:p>
        </p:txBody>
      </p:sp>
      <p:sp>
        <p:nvSpPr>
          <p:cNvPr id="6" name="フッター プレースホルダー 5">
            <a:extLst>
              <a:ext uri="{FF2B5EF4-FFF2-40B4-BE49-F238E27FC236}">
                <a16:creationId xmlns:a16="http://schemas.microsoft.com/office/drawing/2014/main" id="{FDBD8008-0BD7-420A-94E3-03CA904F47D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E81E2AE-A1B9-471A-A04D-32F5308A4D6E}"/>
              </a:ext>
            </a:extLst>
          </p:cNvPr>
          <p:cNvSpPr>
            <a:spLocks noGrp="1"/>
          </p:cNvSpPr>
          <p:nvPr>
            <p:ph type="sldNum" sz="quarter" idx="12"/>
          </p:nvPr>
        </p:nvSpPr>
        <p:spPr/>
        <p:txBody>
          <a:body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163424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B99C107-50AE-4390-8DBE-19DA131F2D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CF30701-6454-4BEE-96B4-91CE7CDD4F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FE72A8-792A-4003-852E-C9E0050810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6FB57-8268-43D8-AF84-4D441CD4BB11}" type="datetimeFigureOut">
              <a:rPr kumimoji="1" lang="ja-JP" altLang="en-US" smtClean="0"/>
              <a:t>2021/9/7</a:t>
            </a:fld>
            <a:endParaRPr kumimoji="1" lang="ja-JP" altLang="en-US"/>
          </a:p>
        </p:txBody>
      </p:sp>
      <p:sp>
        <p:nvSpPr>
          <p:cNvPr id="5" name="フッター プレースホルダー 4">
            <a:extLst>
              <a:ext uri="{FF2B5EF4-FFF2-40B4-BE49-F238E27FC236}">
                <a16:creationId xmlns:a16="http://schemas.microsoft.com/office/drawing/2014/main" id="{0B4D8BD2-6752-4B96-A91D-34A6FD64F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A1503C8-EEAF-4DD0-9278-69CCFAC9EB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8821D-59E7-4AF4-AFC2-34A2ACA751E2}" type="slidenum">
              <a:rPr kumimoji="1" lang="ja-JP" altLang="en-US" smtClean="0"/>
              <a:t>‹#›</a:t>
            </a:fld>
            <a:endParaRPr kumimoji="1" lang="ja-JP" altLang="en-US"/>
          </a:p>
        </p:txBody>
      </p:sp>
    </p:spTree>
    <p:extLst>
      <p:ext uri="{BB962C8B-B14F-4D97-AF65-F5344CB8AC3E}">
        <p14:creationId xmlns:p14="http://schemas.microsoft.com/office/powerpoint/2010/main" val="3137811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ote.com/akondoiss/n/n3e7c1204719f" TargetMode="External"/><Relationship Id="rId2" Type="http://schemas.openxmlformats.org/officeDocument/2006/relationships/hyperlink" Target="https://premium.toyokeizai.net/articles/-/2771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9BADDD-2131-41E4-9BD1-6A31EC5A730D}"/>
              </a:ext>
            </a:extLst>
          </p:cNvPr>
          <p:cNvSpPr>
            <a:spLocks noGrp="1"/>
          </p:cNvSpPr>
          <p:nvPr>
            <p:ph type="ctrTitle"/>
          </p:nvPr>
        </p:nvSpPr>
        <p:spPr/>
        <p:txBody>
          <a:bodyPr>
            <a:normAutofit fontScale="90000"/>
          </a:bodyPr>
          <a:lstStyle/>
          <a:p>
            <a:r>
              <a:rPr kumimoji="1" lang="ja-JP" altLang="en-US" dirty="0"/>
              <a:t>コロナ禍の新卒採用の動向</a:t>
            </a:r>
            <a:br>
              <a:rPr kumimoji="1" lang="en-US" altLang="ja-JP" dirty="0"/>
            </a:br>
            <a:r>
              <a:rPr kumimoji="1" lang="ja-JP" altLang="en-US" dirty="0"/>
              <a:t>と今後の課題について</a:t>
            </a:r>
          </a:p>
        </p:txBody>
      </p:sp>
      <p:sp>
        <p:nvSpPr>
          <p:cNvPr id="3" name="字幕 2">
            <a:extLst>
              <a:ext uri="{FF2B5EF4-FFF2-40B4-BE49-F238E27FC236}">
                <a16:creationId xmlns:a16="http://schemas.microsoft.com/office/drawing/2014/main" id="{1583ADBB-3BD7-4E1E-BD3F-7A8BFA6B20A6}"/>
              </a:ext>
            </a:extLst>
          </p:cNvPr>
          <p:cNvSpPr>
            <a:spLocks noGrp="1"/>
          </p:cNvSpPr>
          <p:nvPr>
            <p:ph type="subTitle" idx="1"/>
          </p:nvPr>
        </p:nvSpPr>
        <p:spPr/>
        <p:txBody>
          <a:bodyPr/>
          <a:lstStyle/>
          <a:p>
            <a:endParaRPr kumimoji="1" lang="en-US" altLang="ja-JP" dirty="0"/>
          </a:p>
          <a:p>
            <a:r>
              <a:rPr kumimoji="1" lang="ja-JP" altLang="en-US" dirty="0"/>
              <a:t>東京大学社会科学研究所</a:t>
            </a:r>
            <a:endParaRPr kumimoji="1" lang="en-US" altLang="ja-JP" dirty="0"/>
          </a:p>
          <a:p>
            <a:r>
              <a:rPr lang="ja-JP" altLang="en-US" dirty="0"/>
              <a:t>近藤　絢子</a:t>
            </a:r>
            <a:endParaRPr kumimoji="1" lang="ja-JP" altLang="en-US" dirty="0"/>
          </a:p>
        </p:txBody>
      </p:sp>
    </p:spTree>
    <p:extLst>
      <p:ext uri="{BB962C8B-B14F-4D97-AF65-F5344CB8AC3E}">
        <p14:creationId xmlns:p14="http://schemas.microsoft.com/office/powerpoint/2010/main" val="106739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E4F2C1-7F7A-4205-8089-6D245435ABF7}"/>
              </a:ext>
            </a:extLst>
          </p:cNvPr>
          <p:cNvSpPr>
            <a:spLocks noGrp="1"/>
          </p:cNvSpPr>
          <p:nvPr>
            <p:ph type="title"/>
          </p:nvPr>
        </p:nvSpPr>
        <p:spPr/>
        <p:txBody>
          <a:bodyPr/>
          <a:lstStyle/>
          <a:p>
            <a:r>
              <a:rPr lang="ja-JP" altLang="en-US" dirty="0"/>
              <a:t>論点</a:t>
            </a:r>
            <a:endParaRPr kumimoji="1" lang="ja-JP" altLang="en-US" dirty="0"/>
          </a:p>
        </p:txBody>
      </p:sp>
      <p:sp>
        <p:nvSpPr>
          <p:cNvPr id="3" name="コンテンツ プレースホルダー 2">
            <a:extLst>
              <a:ext uri="{FF2B5EF4-FFF2-40B4-BE49-F238E27FC236}">
                <a16:creationId xmlns:a16="http://schemas.microsoft.com/office/drawing/2014/main" id="{A606680F-737A-4EEF-85DF-B22F8F745E1F}"/>
              </a:ext>
            </a:extLst>
          </p:cNvPr>
          <p:cNvSpPr>
            <a:spLocks noGrp="1"/>
          </p:cNvSpPr>
          <p:nvPr>
            <p:ph idx="1"/>
          </p:nvPr>
        </p:nvSpPr>
        <p:spPr/>
        <p:txBody>
          <a:bodyPr/>
          <a:lstStyle/>
          <a:p>
            <a:r>
              <a:rPr kumimoji="1" lang="ja-JP" altLang="en-US" dirty="0"/>
              <a:t>景気の雇用への影響は遅れて出てくるのでまだ予断を許さない状況は続くが、現在までのところ、リーマンショックにくらべれば影響は大きくない</a:t>
            </a:r>
            <a:endParaRPr kumimoji="1" lang="en-US" altLang="ja-JP" dirty="0"/>
          </a:p>
          <a:p>
            <a:r>
              <a:rPr kumimoji="1" lang="ja-JP" altLang="en-US" dirty="0"/>
              <a:t>背景に若年人口の減少と慢性的な労働力不足</a:t>
            </a:r>
            <a:endParaRPr kumimoji="1" lang="en-US" altLang="ja-JP" dirty="0"/>
          </a:p>
          <a:p>
            <a:pPr lvl="1"/>
            <a:r>
              <a:rPr lang="ja-JP" altLang="en-US" dirty="0"/>
              <a:t>就職氷河期のころと比べて、</a:t>
            </a:r>
            <a:r>
              <a:rPr kumimoji="1" lang="ja-JP" altLang="en-US" dirty="0"/>
              <a:t>新卒就職時の不況の瑕疵効果は近年弱まっている可能性がある</a:t>
            </a:r>
          </a:p>
          <a:p>
            <a:r>
              <a:rPr kumimoji="1" lang="ja-JP" altLang="en-US" dirty="0"/>
              <a:t>コロナ禍による教育訓練機会の喪失に対する懸念</a:t>
            </a:r>
            <a:endParaRPr kumimoji="1" lang="en-US" altLang="ja-JP" dirty="0"/>
          </a:p>
          <a:p>
            <a:pPr lvl="1"/>
            <a:r>
              <a:rPr lang="ja-JP" altLang="en-US" dirty="0"/>
              <a:t>むしろ就職率などの数字がそれほど悪化してないがゆえに、問題が軽視されかねない</a:t>
            </a:r>
            <a:endParaRPr kumimoji="1" lang="en-US" altLang="ja-JP" dirty="0"/>
          </a:p>
          <a:p>
            <a:pPr marL="457200" lvl="1" indent="0">
              <a:buNone/>
            </a:pPr>
            <a:endParaRPr kumimoji="1" lang="ja-JP" altLang="en-US" dirty="0"/>
          </a:p>
          <a:p>
            <a:endParaRPr kumimoji="1" lang="ja-JP" altLang="en-US" dirty="0"/>
          </a:p>
        </p:txBody>
      </p:sp>
    </p:spTree>
    <p:extLst>
      <p:ext uri="{BB962C8B-B14F-4D97-AF65-F5344CB8AC3E}">
        <p14:creationId xmlns:p14="http://schemas.microsoft.com/office/powerpoint/2010/main" val="413365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AB79BF6-2222-4184-AD54-CC9A729FC968}"/>
              </a:ext>
            </a:extLst>
          </p:cNvPr>
          <p:cNvSpPr>
            <a:spLocks noGrp="1"/>
          </p:cNvSpPr>
          <p:nvPr>
            <p:ph type="title"/>
          </p:nvPr>
        </p:nvSpPr>
        <p:spPr/>
        <p:txBody>
          <a:bodyPr/>
          <a:lstStyle/>
          <a:p>
            <a:r>
              <a:rPr lang="ja-JP" altLang="en-US" dirty="0"/>
              <a:t>現時点で把握できる限りではリーマンショックほどの落ち込みはみられない</a:t>
            </a:r>
          </a:p>
        </p:txBody>
      </p:sp>
      <p:graphicFrame>
        <p:nvGraphicFramePr>
          <p:cNvPr id="6" name="グラフ 5">
            <a:extLst>
              <a:ext uri="{FF2B5EF4-FFF2-40B4-BE49-F238E27FC236}">
                <a16:creationId xmlns:a16="http://schemas.microsoft.com/office/drawing/2014/main" id="{D001E111-4E9C-401A-9519-05DA8690E3BF}"/>
              </a:ext>
            </a:extLst>
          </p:cNvPr>
          <p:cNvGraphicFramePr/>
          <p:nvPr>
            <p:extLst>
              <p:ext uri="{D42A27DB-BD31-4B8C-83A1-F6EECF244321}">
                <p14:modId xmlns:p14="http://schemas.microsoft.com/office/powerpoint/2010/main" val="1848063297"/>
              </p:ext>
            </p:extLst>
          </p:nvPr>
        </p:nvGraphicFramePr>
        <p:xfrm>
          <a:off x="949248" y="1729339"/>
          <a:ext cx="9382539" cy="4763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264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F9A49983-1259-4E25-9A4C-E89FC9CE69CC}"/>
              </a:ext>
            </a:extLst>
          </p:cNvPr>
          <p:cNvGraphicFramePr>
            <a:graphicFrameLocks/>
          </p:cNvGraphicFramePr>
          <p:nvPr>
            <p:extLst>
              <p:ext uri="{D42A27DB-BD31-4B8C-83A1-F6EECF244321}">
                <p14:modId xmlns:p14="http://schemas.microsoft.com/office/powerpoint/2010/main" val="3295322128"/>
              </p:ext>
            </p:extLst>
          </p:nvPr>
        </p:nvGraphicFramePr>
        <p:xfrm>
          <a:off x="675861" y="516833"/>
          <a:ext cx="10270435" cy="5632175"/>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a:extLst>
              <a:ext uri="{FF2B5EF4-FFF2-40B4-BE49-F238E27FC236}">
                <a16:creationId xmlns:a16="http://schemas.microsoft.com/office/drawing/2014/main" id="{26FC61A7-39F2-4A53-8FFD-0AED2E710C22}"/>
              </a:ext>
            </a:extLst>
          </p:cNvPr>
          <p:cNvSpPr txBox="1"/>
          <p:nvPr/>
        </p:nvSpPr>
        <p:spPr>
          <a:xfrm>
            <a:off x="1577009" y="1417983"/>
            <a:ext cx="3869634" cy="646331"/>
          </a:xfrm>
          <a:prstGeom prst="rect">
            <a:avLst/>
          </a:prstGeom>
          <a:noFill/>
        </p:spPr>
        <p:txBody>
          <a:bodyPr wrap="square" rtlCol="0">
            <a:spAutoFit/>
          </a:bodyPr>
          <a:lstStyle/>
          <a:p>
            <a:r>
              <a:rPr kumimoji="1" lang="en-US" altLang="ja-JP" dirty="0"/>
              <a:t>※2009</a:t>
            </a:r>
            <a:r>
              <a:rPr kumimoji="1" lang="ja-JP" altLang="en-US" dirty="0"/>
              <a:t>年平均は</a:t>
            </a:r>
            <a:endParaRPr kumimoji="1" lang="en-US" altLang="ja-JP" dirty="0"/>
          </a:p>
          <a:p>
            <a:r>
              <a:rPr lang="en-US" altLang="ja-JP" dirty="0"/>
              <a:t>15-24</a:t>
            </a:r>
            <a:r>
              <a:rPr lang="ja-JP" altLang="en-US" dirty="0"/>
              <a:t>歳は</a:t>
            </a:r>
            <a:r>
              <a:rPr lang="en-US" altLang="ja-JP" dirty="0"/>
              <a:t>9.2%</a:t>
            </a:r>
            <a:r>
              <a:rPr lang="ja-JP" altLang="en-US" dirty="0"/>
              <a:t>、</a:t>
            </a:r>
            <a:r>
              <a:rPr lang="en-US" altLang="ja-JP" dirty="0"/>
              <a:t>25-34</a:t>
            </a:r>
            <a:r>
              <a:rPr lang="ja-JP" altLang="en-US" dirty="0"/>
              <a:t>歳は</a:t>
            </a:r>
            <a:r>
              <a:rPr lang="en-US" altLang="ja-JP" dirty="0"/>
              <a:t>6.5%</a:t>
            </a:r>
            <a:endParaRPr kumimoji="1" lang="ja-JP" altLang="en-US" dirty="0"/>
          </a:p>
        </p:txBody>
      </p:sp>
    </p:spTree>
    <p:extLst>
      <p:ext uri="{BB962C8B-B14F-4D97-AF65-F5344CB8AC3E}">
        <p14:creationId xmlns:p14="http://schemas.microsoft.com/office/powerpoint/2010/main" val="269573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31175C-E566-4679-9F34-46870CF4AA77}"/>
              </a:ext>
            </a:extLst>
          </p:cNvPr>
          <p:cNvSpPr>
            <a:spLocks noGrp="1"/>
          </p:cNvSpPr>
          <p:nvPr>
            <p:ph type="title"/>
          </p:nvPr>
        </p:nvSpPr>
        <p:spPr/>
        <p:txBody>
          <a:bodyPr/>
          <a:lstStyle/>
          <a:p>
            <a:r>
              <a:rPr lang="ja-JP" altLang="en-US" dirty="0"/>
              <a:t>ただし</a:t>
            </a:r>
          </a:p>
        </p:txBody>
      </p:sp>
      <p:sp>
        <p:nvSpPr>
          <p:cNvPr id="3" name="コンテンツ プレースホルダー 2">
            <a:extLst>
              <a:ext uri="{FF2B5EF4-FFF2-40B4-BE49-F238E27FC236}">
                <a16:creationId xmlns:a16="http://schemas.microsoft.com/office/drawing/2014/main" id="{123114BB-84F1-477B-90DA-48DB43ECA479}"/>
              </a:ext>
            </a:extLst>
          </p:cNvPr>
          <p:cNvSpPr>
            <a:spLocks noGrp="1"/>
          </p:cNvSpPr>
          <p:nvPr>
            <p:ph idx="1"/>
          </p:nvPr>
        </p:nvSpPr>
        <p:spPr/>
        <p:txBody>
          <a:bodyPr/>
          <a:lstStyle/>
          <a:p>
            <a:pPr marL="0" indent="0">
              <a:buNone/>
            </a:pPr>
            <a:r>
              <a:rPr lang="ja-JP" altLang="en-US" sz="4000" b="1" u="sng" dirty="0"/>
              <a:t>雇用は景気に遅れて反応する</a:t>
            </a:r>
            <a:endParaRPr lang="en-US" altLang="ja-JP" sz="4000" b="1" u="sng" dirty="0"/>
          </a:p>
          <a:p>
            <a:pPr marL="0" indent="0">
              <a:buNone/>
            </a:pPr>
            <a:r>
              <a:rPr lang="ja-JP" altLang="en-US" sz="4000" dirty="0"/>
              <a:t>つまりこれから影響が出てくる可能性はある</a:t>
            </a:r>
            <a:endParaRPr lang="en-US" altLang="ja-JP" sz="4000" dirty="0"/>
          </a:p>
          <a:p>
            <a:pPr marL="0" indent="0">
              <a:buNone/>
            </a:pPr>
            <a:endParaRPr lang="en-US" altLang="ja-JP" sz="4000" dirty="0"/>
          </a:p>
          <a:p>
            <a:pPr marL="0" indent="0">
              <a:buNone/>
            </a:pPr>
            <a:r>
              <a:rPr lang="ja-JP" altLang="en-US" sz="3200" dirty="0"/>
              <a:t>とはいえ就職氷河期の再来になるとは考えにくい</a:t>
            </a:r>
            <a:endParaRPr lang="en-US" altLang="ja-JP" sz="3200" dirty="0"/>
          </a:p>
          <a:p>
            <a:pPr marL="0" indent="0">
              <a:buNone/>
            </a:pPr>
            <a:r>
              <a:rPr lang="ja-JP" altLang="en-US" dirty="0"/>
              <a:t>理由</a:t>
            </a:r>
            <a:endParaRPr lang="en-US" altLang="ja-JP" dirty="0"/>
          </a:p>
          <a:p>
            <a:r>
              <a:rPr lang="ja-JP" altLang="en-US" dirty="0"/>
              <a:t>若年人口の減少、労働力不足</a:t>
            </a:r>
            <a:endParaRPr lang="en-US" altLang="ja-JP" dirty="0"/>
          </a:p>
          <a:p>
            <a:r>
              <a:rPr lang="ja-JP" altLang="en-US" dirty="0"/>
              <a:t>瑕疵効果の弱まり</a:t>
            </a:r>
            <a:endParaRPr lang="en-US" altLang="ja-JP" dirty="0"/>
          </a:p>
          <a:p>
            <a:pPr marL="0" indent="0">
              <a:buNone/>
            </a:pPr>
            <a:endParaRPr lang="en-US" altLang="ja-JP" sz="4000" dirty="0"/>
          </a:p>
          <a:p>
            <a:endParaRPr lang="ja-JP" altLang="en-US" dirty="0"/>
          </a:p>
        </p:txBody>
      </p:sp>
    </p:spTree>
    <p:extLst>
      <p:ext uri="{BB962C8B-B14F-4D97-AF65-F5344CB8AC3E}">
        <p14:creationId xmlns:p14="http://schemas.microsoft.com/office/powerpoint/2010/main" val="357338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1B6870-4DD5-4EDA-BDCD-F7E8A28232DB}"/>
              </a:ext>
            </a:extLst>
          </p:cNvPr>
          <p:cNvSpPr>
            <a:spLocks noGrp="1"/>
          </p:cNvSpPr>
          <p:nvPr>
            <p:ph type="title"/>
          </p:nvPr>
        </p:nvSpPr>
        <p:spPr/>
        <p:txBody>
          <a:bodyPr/>
          <a:lstStyle/>
          <a:p>
            <a:r>
              <a:rPr kumimoji="1" lang="ja-JP" altLang="en-US" dirty="0"/>
              <a:t>就職氷河期と比べると若年労働力人口は大幅に少なくなっている</a:t>
            </a:r>
          </a:p>
        </p:txBody>
      </p:sp>
      <p:graphicFrame>
        <p:nvGraphicFramePr>
          <p:cNvPr id="4" name="グラフ 3">
            <a:extLst>
              <a:ext uri="{FF2B5EF4-FFF2-40B4-BE49-F238E27FC236}">
                <a16:creationId xmlns:a16="http://schemas.microsoft.com/office/drawing/2014/main" id="{0F6B2083-F237-41DC-A24B-DFD9B3725CBB}"/>
              </a:ext>
            </a:extLst>
          </p:cNvPr>
          <p:cNvGraphicFramePr>
            <a:graphicFrameLocks/>
          </p:cNvGraphicFramePr>
          <p:nvPr>
            <p:extLst>
              <p:ext uri="{D42A27DB-BD31-4B8C-83A1-F6EECF244321}">
                <p14:modId xmlns:p14="http://schemas.microsoft.com/office/powerpoint/2010/main" val="3745412925"/>
              </p:ext>
            </p:extLst>
          </p:nvPr>
        </p:nvGraphicFramePr>
        <p:xfrm>
          <a:off x="1139687" y="2057399"/>
          <a:ext cx="9687339" cy="4435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836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33B3D1-A655-494E-9634-5426CBBEDFC6}"/>
              </a:ext>
            </a:extLst>
          </p:cNvPr>
          <p:cNvSpPr>
            <a:spLocks noGrp="1"/>
          </p:cNvSpPr>
          <p:nvPr>
            <p:ph type="title"/>
          </p:nvPr>
        </p:nvSpPr>
        <p:spPr/>
        <p:txBody>
          <a:bodyPr/>
          <a:lstStyle/>
          <a:p>
            <a:r>
              <a:rPr kumimoji="1" lang="ja-JP" altLang="en-US" dirty="0"/>
              <a:t>新卒就職時の不況の瑕疵効果は弱まっているかもしれない</a:t>
            </a:r>
          </a:p>
        </p:txBody>
      </p:sp>
      <p:sp>
        <p:nvSpPr>
          <p:cNvPr id="3" name="コンテンツ プレースホルダー 2">
            <a:extLst>
              <a:ext uri="{FF2B5EF4-FFF2-40B4-BE49-F238E27FC236}">
                <a16:creationId xmlns:a16="http://schemas.microsoft.com/office/drawing/2014/main" id="{B486DD0E-1496-47C4-ABF5-6A6F834FE037}"/>
              </a:ext>
            </a:extLst>
          </p:cNvPr>
          <p:cNvSpPr>
            <a:spLocks noGrp="1"/>
          </p:cNvSpPr>
          <p:nvPr>
            <p:ph idx="1"/>
          </p:nvPr>
        </p:nvSpPr>
        <p:spPr>
          <a:xfrm>
            <a:off x="838200" y="1825625"/>
            <a:ext cx="10515600" cy="4770484"/>
          </a:xfrm>
        </p:spPr>
        <p:txBody>
          <a:bodyPr>
            <a:normAutofit fontScale="92500" lnSpcReduction="10000"/>
          </a:bodyPr>
          <a:lstStyle/>
          <a:p>
            <a:r>
              <a:rPr lang="ja-JP" altLang="en-US" dirty="0"/>
              <a:t>瑕疵効果：不況時に就職した世代は長期的に不利</a:t>
            </a:r>
            <a:endParaRPr lang="en-US" altLang="ja-JP" dirty="0"/>
          </a:p>
          <a:p>
            <a:pPr lvl="1"/>
            <a:r>
              <a:rPr lang="en-US" altLang="ja-JP" dirty="0"/>
              <a:t>1983-2003</a:t>
            </a:r>
            <a:r>
              <a:rPr lang="ja-JP" altLang="en-US" dirty="0"/>
              <a:t>年卒を</a:t>
            </a:r>
            <a:r>
              <a:rPr lang="en-US" altLang="ja-JP" dirty="0"/>
              <a:t>2005</a:t>
            </a:r>
            <a:r>
              <a:rPr lang="ja-JP" altLang="en-US" dirty="0"/>
              <a:t>年までのデータで分析した</a:t>
            </a:r>
            <a:r>
              <a:rPr lang="en-US" altLang="ja-JP" dirty="0" err="1"/>
              <a:t>Genda</a:t>
            </a:r>
            <a:r>
              <a:rPr lang="en-US" altLang="ja-JP" dirty="0"/>
              <a:t> Kondo &amp; </a:t>
            </a:r>
            <a:r>
              <a:rPr lang="en-US" altLang="ja-JP" dirty="0" err="1"/>
              <a:t>Ohta</a:t>
            </a:r>
            <a:r>
              <a:rPr lang="en-US" altLang="ja-JP" dirty="0"/>
              <a:t> (2010)</a:t>
            </a:r>
            <a:r>
              <a:rPr lang="ja-JP" altLang="en-US" dirty="0"/>
              <a:t>：学卒時の失業率が</a:t>
            </a:r>
            <a:r>
              <a:rPr lang="en-US" altLang="ja-JP" dirty="0"/>
              <a:t>1%</a:t>
            </a:r>
            <a:r>
              <a:rPr lang="ja-JP" altLang="en-US" dirty="0"/>
              <a:t>上がると、高卒男性で</a:t>
            </a:r>
            <a:r>
              <a:rPr lang="en-US" altLang="ja-JP" dirty="0"/>
              <a:t>5-7%</a:t>
            </a:r>
            <a:r>
              <a:rPr lang="ja-JP" altLang="en-US" dirty="0"/>
              <a:t>、大卒男性で</a:t>
            </a:r>
            <a:r>
              <a:rPr lang="en-US" altLang="ja-JP" dirty="0"/>
              <a:t>2-3%</a:t>
            </a:r>
            <a:r>
              <a:rPr lang="ja-JP" altLang="en-US" dirty="0"/>
              <a:t>程度、その後</a:t>
            </a:r>
            <a:r>
              <a:rPr lang="en-US" altLang="ja-JP" dirty="0"/>
              <a:t>12</a:t>
            </a:r>
            <a:r>
              <a:rPr lang="ja-JP" altLang="en-US" dirty="0"/>
              <a:t>年間の年収が下がる</a:t>
            </a:r>
            <a:endParaRPr lang="en-US" altLang="ja-JP" dirty="0"/>
          </a:p>
          <a:p>
            <a:r>
              <a:rPr lang="ja-JP" altLang="en-US" dirty="0"/>
              <a:t>同じ調査のもっと新しい年度のデータで同じモデルを推計するともっと短期的で弱い影響</a:t>
            </a:r>
            <a:endParaRPr lang="en-US" altLang="ja-JP" dirty="0"/>
          </a:p>
          <a:p>
            <a:pPr lvl="1"/>
            <a:r>
              <a:rPr lang="ja-JP" altLang="en-US" dirty="0"/>
              <a:t>まだ頑健性チェックの途中だが、就職氷河期以降の世代だけで回すと学卒時の失業率の影響は</a:t>
            </a:r>
            <a:r>
              <a:rPr lang="en-US" altLang="ja-JP" dirty="0"/>
              <a:t>6-9</a:t>
            </a:r>
            <a:r>
              <a:rPr lang="ja-JP" altLang="en-US" dirty="0"/>
              <a:t>年程度で消失し、</a:t>
            </a:r>
            <a:r>
              <a:rPr lang="en-US" altLang="ja-JP" dirty="0"/>
              <a:t>4-6</a:t>
            </a:r>
            <a:r>
              <a:rPr lang="ja-JP" altLang="en-US" dirty="0"/>
              <a:t>年目の影響は</a:t>
            </a:r>
            <a:r>
              <a:rPr lang="en-US" altLang="ja-JP" dirty="0" err="1"/>
              <a:t>Genda</a:t>
            </a:r>
            <a:r>
              <a:rPr lang="en-US" altLang="ja-JP" dirty="0"/>
              <a:t> et al</a:t>
            </a:r>
            <a:r>
              <a:rPr lang="ja-JP" altLang="en-US" dirty="0"/>
              <a:t>の半分程</a:t>
            </a:r>
            <a:endParaRPr lang="en-US" altLang="ja-JP" dirty="0"/>
          </a:p>
          <a:p>
            <a:pPr lvl="1"/>
            <a:r>
              <a:rPr lang="ja-JP" altLang="en-US" dirty="0"/>
              <a:t>第二新卒や既卒枠の募集の増加でキャッチアップできるようになった？</a:t>
            </a:r>
            <a:endParaRPr lang="en-US" altLang="ja-JP" dirty="0"/>
          </a:p>
          <a:p>
            <a:r>
              <a:rPr lang="ja-JP" altLang="en-US" dirty="0"/>
              <a:t>もう少し単純なクロス集計でみると、</a:t>
            </a:r>
            <a:r>
              <a:rPr lang="en-US" altLang="ja-JP" dirty="0"/>
              <a:t>2007</a:t>
            </a:r>
            <a:r>
              <a:rPr lang="ja-JP" altLang="en-US" dirty="0"/>
              <a:t>年ごろの「売り手市場」で就職した世代と就職氷河期世代にあまり差がない</a:t>
            </a:r>
            <a:endParaRPr lang="en-US" altLang="ja-JP" dirty="0"/>
          </a:p>
          <a:p>
            <a:pPr lvl="1"/>
            <a:r>
              <a:rPr lang="ja-JP" altLang="en-US" dirty="0"/>
              <a:t>就職氷河期を境に何らかの構造変化があった可能性</a:t>
            </a:r>
            <a:endParaRPr lang="en-US" altLang="ja-JP" dirty="0"/>
          </a:p>
          <a:p>
            <a:pPr lvl="1"/>
            <a:r>
              <a:rPr lang="en-US" altLang="ja-JP" dirty="0"/>
              <a:t>2010</a:t>
            </a:r>
            <a:r>
              <a:rPr lang="ja-JP" altLang="en-US" dirty="0"/>
              <a:t>年代後半の人手不足でもさらに構造変化が起きた可能性？</a:t>
            </a:r>
            <a:endParaRPr lang="en-US" altLang="ja-JP" dirty="0"/>
          </a:p>
          <a:p>
            <a:pPr lvl="1"/>
            <a:endParaRPr lang="en-US" altLang="ja-JP" dirty="0"/>
          </a:p>
          <a:p>
            <a:endParaRPr lang="ja-JP" altLang="en-US" dirty="0"/>
          </a:p>
        </p:txBody>
      </p:sp>
    </p:spTree>
    <p:extLst>
      <p:ext uri="{BB962C8B-B14F-4D97-AF65-F5344CB8AC3E}">
        <p14:creationId xmlns:p14="http://schemas.microsoft.com/office/powerpoint/2010/main" val="1915884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05873A-6E02-45DD-B05F-F0731D809E9C}"/>
              </a:ext>
            </a:extLst>
          </p:cNvPr>
          <p:cNvSpPr>
            <a:spLocks noGrp="1"/>
          </p:cNvSpPr>
          <p:nvPr>
            <p:ph type="title"/>
          </p:nvPr>
        </p:nvSpPr>
        <p:spPr>
          <a:xfrm>
            <a:off x="838200" y="240948"/>
            <a:ext cx="10515600" cy="1325563"/>
          </a:xfrm>
        </p:spPr>
        <p:txBody>
          <a:bodyPr/>
          <a:lstStyle/>
          <a:p>
            <a:r>
              <a:rPr kumimoji="1" lang="ja-JP" altLang="en-US" dirty="0"/>
              <a:t>懸念：コロナ禍による教育訓練機会喪失</a:t>
            </a:r>
          </a:p>
        </p:txBody>
      </p:sp>
      <p:sp>
        <p:nvSpPr>
          <p:cNvPr id="3" name="コンテンツ プレースホルダー 2">
            <a:extLst>
              <a:ext uri="{FF2B5EF4-FFF2-40B4-BE49-F238E27FC236}">
                <a16:creationId xmlns:a16="http://schemas.microsoft.com/office/drawing/2014/main" id="{30CF6C3D-F537-4A5F-9461-AB52C4F545D2}"/>
              </a:ext>
            </a:extLst>
          </p:cNvPr>
          <p:cNvSpPr>
            <a:spLocks noGrp="1"/>
          </p:cNvSpPr>
          <p:nvPr>
            <p:ph idx="1"/>
          </p:nvPr>
        </p:nvSpPr>
        <p:spPr>
          <a:xfrm>
            <a:off x="838200" y="1399822"/>
            <a:ext cx="10515600" cy="4777141"/>
          </a:xfrm>
        </p:spPr>
        <p:txBody>
          <a:bodyPr>
            <a:normAutofit/>
          </a:bodyPr>
          <a:lstStyle/>
          <a:p>
            <a:r>
              <a:rPr lang="ja-JP" altLang="en-US" dirty="0"/>
              <a:t>定量的に把握できるデータは私は知らない</a:t>
            </a:r>
            <a:endParaRPr lang="en-US" altLang="ja-JP" dirty="0"/>
          </a:p>
          <a:p>
            <a:r>
              <a:rPr lang="en-US" altLang="ja-JP" dirty="0"/>
              <a:t>Anecdotes</a:t>
            </a:r>
          </a:p>
          <a:p>
            <a:pPr lvl="1"/>
            <a:r>
              <a:rPr lang="ja-JP" altLang="en-US" dirty="0"/>
              <a:t>密集や接触をさけられない研修の中止・延期</a:t>
            </a:r>
            <a:endParaRPr lang="en-US" altLang="ja-JP" dirty="0"/>
          </a:p>
          <a:p>
            <a:pPr lvl="1"/>
            <a:r>
              <a:rPr lang="ja-JP" altLang="en-US" dirty="0"/>
              <a:t>テレワークによる「雑談」機会の減少⇒人脈づくりの機会喪失</a:t>
            </a:r>
            <a:endParaRPr lang="en-US" altLang="ja-JP" dirty="0"/>
          </a:p>
          <a:p>
            <a:pPr lvl="1"/>
            <a:r>
              <a:rPr lang="ja-JP" altLang="en-US" dirty="0"/>
              <a:t>業種や職場の方針によって大きな差</a:t>
            </a:r>
            <a:endParaRPr lang="en-US" altLang="ja-JP" dirty="0"/>
          </a:p>
          <a:p>
            <a:r>
              <a:rPr lang="ja-JP" altLang="en-US" dirty="0"/>
              <a:t>教育訓練の効率は若年期が最も高い</a:t>
            </a:r>
            <a:endParaRPr lang="en-US" altLang="ja-JP" dirty="0"/>
          </a:p>
          <a:p>
            <a:pPr lvl="1"/>
            <a:r>
              <a:rPr lang="ja-JP" altLang="en-US" dirty="0"/>
              <a:t>知識・技能の吸収が早い</a:t>
            </a:r>
            <a:endParaRPr lang="en-US" altLang="ja-JP" dirty="0"/>
          </a:p>
          <a:p>
            <a:pPr lvl="1"/>
            <a:r>
              <a:rPr lang="ja-JP" altLang="en-US" dirty="0"/>
              <a:t>投資を回収できる期間が長い</a:t>
            </a:r>
            <a:endParaRPr lang="en-US" altLang="ja-JP" dirty="0"/>
          </a:p>
          <a:p>
            <a:r>
              <a:rPr lang="ja-JP" altLang="en-US" dirty="0"/>
              <a:t>将来この世代が不利にならないよう今から考える必要</a:t>
            </a:r>
            <a:endParaRPr lang="en-US" altLang="ja-JP" dirty="0"/>
          </a:p>
          <a:p>
            <a:pPr lvl="1"/>
            <a:r>
              <a:rPr lang="ja-JP" altLang="en-US" dirty="0"/>
              <a:t>コロナ禍が年単位で長引けば、学校教育における制限を受けた世代とも被ってしまう</a:t>
            </a:r>
          </a:p>
        </p:txBody>
      </p:sp>
    </p:spTree>
    <p:extLst>
      <p:ext uri="{BB962C8B-B14F-4D97-AF65-F5344CB8AC3E}">
        <p14:creationId xmlns:p14="http://schemas.microsoft.com/office/powerpoint/2010/main" val="83519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22EC0C-19C2-44DB-80B8-E756B4F26F56}"/>
              </a:ext>
            </a:extLst>
          </p:cNvPr>
          <p:cNvSpPr>
            <a:spLocks noGrp="1"/>
          </p:cNvSpPr>
          <p:nvPr>
            <p:ph type="title"/>
          </p:nvPr>
        </p:nvSpPr>
        <p:spPr/>
        <p:txBody>
          <a:bodyPr/>
          <a:lstStyle/>
          <a:p>
            <a:r>
              <a:rPr kumimoji="1" lang="ja-JP" altLang="en-US" dirty="0"/>
              <a:t>参考</a:t>
            </a:r>
            <a:r>
              <a:rPr kumimoji="1" lang="en-US" altLang="ja-JP" dirty="0"/>
              <a:t>URL</a:t>
            </a:r>
            <a:endParaRPr kumimoji="1" lang="ja-JP" altLang="en-US" dirty="0"/>
          </a:p>
        </p:txBody>
      </p:sp>
      <p:sp>
        <p:nvSpPr>
          <p:cNvPr id="3" name="コンテンツ プレースホルダー 2">
            <a:extLst>
              <a:ext uri="{FF2B5EF4-FFF2-40B4-BE49-F238E27FC236}">
                <a16:creationId xmlns:a16="http://schemas.microsoft.com/office/drawing/2014/main" id="{22A27957-206E-422A-94A7-F7A68D90D79D}"/>
              </a:ext>
            </a:extLst>
          </p:cNvPr>
          <p:cNvSpPr>
            <a:spLocks noGrp="1"/>
          </p:cNvSpPr>
          <p:nvPr>
            <p:ph idx="1"/>
          </p:nvPr>
        </p:nvSpPr>
        <p:spPr/>
        <p:txBody>
          <a:bodyPr/>
          <a:lstStyle/>
          <a:p>
            <a:r>
              <a:rPr lang="ja-JP" altLang="en-US" dirty="0">
                <a:hlinkClick r:id="rId2"/>
              </a:rPr>
              <a:t>コロナ禍の新卒世代に集中訓練などの支援を </a:t>
            </a:r>
            <a:r>
              <a:rPr lang="en-US" altLang="ja-JP" dirty="0">
                <a:hlinkClick r:id="rId2"/>
              </a:rPr>
              <a:t>| </a:t>
            </a:r>
            <a:r>
              <a:rPr lang="ja-JP" altLang="en-US" dirty="0">
                <a:hlinkClick r:id="rId2"/>
              </a:rPr>
              <a:t>就職状況はそこまで悪化していないが予断を許さない </a:t>
            </a:r>
            <a:r>
              <a:rPr lang="en-US" altLang="ja-JP" dirty="0">
                <a:hlinkClick r:id="rId2"/>
              </a:rPr>
              <a:t>| </a:t>
            </a:r>
            <a:r>
              <a:rPr lang="ja-JP" altLang="en-US" dirty="0">
                <a:hlinkClick r:id="rId2"/>
              </a:rPr>
              <a:t>経済学者が読み解く現代社会のリアル </a:t>
            </a:r>
            <a:r>
              <a:rPr lang="en-US" altLang="ja-JP" dirty="0">
                <a:hlinkClick r:id="rId2"/>
              </a:rPr>
              <a:t>| </a:t>
            </a:r>
            <a:r>
              <a:rPr lang="ja-JP" altLang="en-US" dirty="0">
                <a:hlinkClick r:id="rId2"/>
              </a:rPr>
              <a:t>週刊東洋経済プラス </a:t>
            </a:r>
            <a:r>
              <a:rPr lang="en-US" altLang="ja-JP" dirty="0">
                <a:hlinkClick r:id="rId2"/>
              </a:rPr>
              <a:t>(toyokeizai.net)</a:t>
            </a:r>
            <a:r>
              <a:rPr lang="en-US" altLang="ja-JP" dirty="0"/>
              <a:t> </a:t>
            </a:r>
          </a:p>
          <a:p>
            <a:r>
              <a:rPr lang="ja-JP" altLang="en-US" dirty="0">
                <a:hlinkClick r:id="rId3"/>
              </a:rPr>
              <a:t>週刊東洋経済「コロナ禍の新卒世代に集中訓練などの支援を」　参考文献補足｜近藤絢子｜</a:t>
            </a:r>
            <a:r>
              <a:rPr lang="en-US" altLang="ja-JP" dirty="0">
                <a:hlinkClick r:id="rId3"/>
              </a:rPr>
              <a:t>note</a:t>
            </a:r>
            <a:r>
              <a:rPr lang="ja-JP" altLang="en-US" dirty="0"/>
              <a:t>　</a:t>
            </a:r>
            <a:endParaRPr lang="en-US" altLang="ja-JP" dirty="0"/>
          </a:p>
        </p:txBody>
      </p:sp>
    </p:spTree>
    <p:extLst>
      <p:ext uri="{BB962C8B-B14F-4D97-AF65-F5344CB8AC3E}">
        <p14:creationId xmlns:p14="http://schemas.microsoft.com/office/powerpoint/2010/main" val="28167172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598</Words>
  <Application>Microsoft Office PowerPoint</Application>
  <PresentationFormat>ワイド画面</PresentationFormat>
  <Paragraphs>47</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游ゴシック</vt:lpstr>
      <vt:lpstr>游ゴシック Light</vt:lpstr>
      <vt:lpstr>Arial</vt:lpstr>
      <vt:lpstr>Office テーマ</vt:lpstr>
      <vt:lpstr>コロナ禍の新卒採用の動向 と今後の課題について</vt:lpstr>
      <vt:lpstr>論点</vt:lpstr>
      <vt:lpstr>現時点で把握できる限りではリーマンショックほどの落ち込みはみられない</vt:lpstr>
      <vt:lpstr>PowerPoint プレゼンテーション</vt:lpstr>
      <vt:lpstr>ただし</vt:lpstr>
      <vt:lpstr>就職氷河期と比べると若年労働力人口は大幅に少なくなっている</vt:lpstr>
      <vt:lpstr>新卒就職時の不況の瑕疵効果は弱まっているかもしれない</vt:lpstr>
      <vt:lpstr>懸念：コロナ禍による教育訓練機会喪失</vt:lpstr>
      <vt:lpstr>参考URL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Osada Ayako</dc:creator>
  <cp:lastModifiedBy>Osada Ayako</cp:lastModifiedBy>
  <cp:revision>5</cp:revision>
  <dcterms:created xsi:type="dcterms:W3CDTF">2021-09-06T01:57:56Z</dcterms:created>
  <dcterms:modified xsi:type="dcterms:W3CDTF">2021-09-07T06:48:49Z</dcterms:modified>
</cp:coreProperties>
</file>